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66" r:id="rId2"/>
    <p:sldMasterId id="2147483834" r:id="rId3"/>
    <p:sldMasterId id="2147483852" r:id="rId4"/>
  </p:sldMasterIdLst>
  <p:notesMasterIdLst>
    <p:notesMasterId r:id="rId37"/>
  </p:notesMasterIdLst>
  <p:sldIdLst>
    <p:sldId id="257" r:id="rId5"/>
    <p:sldId id="302" r:id="rId6"/>
    <p:sldId id="258" r:id="rId7"/>
    <p:sldId id="306" r:id="rId8"/>
    <p:sldId id="288" r:id="rId9"/>
    <p:sldId id="260" r:id="rId10"/>
    <p:sldId id="262" r:id="rId11"/>
    <p:sldId id="267" r:id="rId12"/>
    <p:sldId id="295" r:id="rId13"/>
    <p:sldId id="305" r:id="rId14"/>
    <p:sldId id="276" r:id="rId15"/>
    <p:sldId id="277" r:id="rId16"/>
    <p:sldId id="278" r:id="rId17"/>
    <p:sldId id="290" r:id="rId18"/>
    <p:sldId id="291" r:id="rId19"/>
    <p:sldId id="282" r:id="rId20"/>
    <p:sldId id="284" r:id="rId21"/>
    <p:sldId id="273" r:id="rId22"/>
    <p:sldId id="272" r:id="rId23"/>
    <p:sldId id="301" r:id="rId24"/>
    <p:sldId id="300" r:id="rId25"/>
    <p:sldId id="264" r:id="rId26"/>
    <p:sldId id="287" r:id="rId27"/>
    <p:sldId id="304" r:id="rId28"/>
    <p:sldId id="259" r:id="rId29"/>
    <p:sldId id="307" r:id="rId30"/>
    <p:sldId id="308" r:id="rId31"/>
    <p:sldId id="309" r:id="rId32"/>
    <p:sldId id="310" r:id="rId33"/>
    <p:sldId id="318" r:id="rId34"/>
    <p:sldId id="312" r:id="rId35"/>
    <p:sldId id="31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4744873-3341-43E9-84EF-D8A3D0A4C561}">
          <p14:sldIdLst>
            <p14:sldId id="257"/>
          </p14:sldIdLst>
        </p14:section>
        <p14:section name="Section sans titre" id="{A16E8C9E-81D7-4486-A32A-7E0AE981308B}">
          <p14:sldIdLst>
            <p14:sldId id="302"/>
          </p14:sldIdLst>
        </p14:section>
        <p14:section name="Section sans titre" id="{41670B88-AB9D-4320-A9D0-73E32979FE2F}">
          <p14:sldIdLst>
            <p14:sldId id="258"/>
            <p14:sldId id="306"/>
            <p14:sldId id="288"/>
            <p14:sldId id="260"/>
            <p14:sldId id="262"/>
            <p14:sldId id="267"/>
            <p14:sldId id="295"/>
            <p14:sldId id="305"/>
            <p14:sldId id="276"/>
            <p14:sldId id="277"/>
            <p14:sldId id="278"/>
            <p14:sldId id="290"/>
            <p14:sldId id="291"/>
            <p14:sldId id="282"/>
            <p14:sldId id="284"/>
            <p14:sldId id="273"/>
            <p14:sldId id="272"/>
            <p14:sldId id="301"/>
            <p14:sldId id="300"/>
            <p14:sldId id="264"/>
            <p14:sldId id="287"/>
            <p14:sldId id="304"/>
            <p14:sldId id="259"/>
          </p14:sldIdLst>
        </p14:section>
        <p14:section name="تركيب الحاسوب" id="{62A09BCC-778E-4859-9133-DEC185FF6F00}">
          <p14:sldIdLst>
            <p14:sldId id="307"/>
            <p14:sldId id="308"/>
            <p14:sldId id="309"/>
            <p14:sldId id="310"/>
            <p14:sldId id="318"/>
            <p14:sldId id="312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AE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86C4D-43F6-418C-829C-6114F54946B6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9D211-64CC-4052-9BEF-80BF615863E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3557018" y="630938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9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6" y="5979198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3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9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11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8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2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382387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408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34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48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89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6323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4197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07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031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0278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052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595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42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005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237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431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250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0774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188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970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39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30" y="1073890"/>
            <a:ext cx="8187071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1" y="5159783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7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7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1" y="0"/>
            <a:ext cx="2814639" cy="6858000"/>
            <a:chOff x="0" y="0"/>
            <a:chExt cx="2814638" cy="6858000"/>
          </a:xfrm>
        </p:grpSpPr>
        <p:sp>
          <p:nvSpPr>
            <p:cNvPr id="11" name="Freeform 6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2491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90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256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664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611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051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11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4671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119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710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2861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3248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301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32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7900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316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8148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803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3017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992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59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9" y="381002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9" y="2199635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5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949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795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0272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0066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593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263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17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23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1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/>
          <p:cNvSpPr/>
          <p:nvPr/>
        </p:nvSpPr>
        <p:spPr bwMode="auto">
          <a:xfrm>
            <a:off x="7389813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5" y="457201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9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2" y="6375679"/>
            <a:ext cx="1233355" cy="348462"/>
          </a:xfrm>
        </p:spPr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5" y="6375679"/>
            <a:ext cx="1232456" cy="345796"/>
          </a:xfrm>
        </p:spPr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5645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5" y="2"/>
            <a:ext cx="7355585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>
            <a:off x="7389813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4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1" y="6375679"/>
            <a:ext cx="1232456" cy="348462"/>
          </a:xfrm>
        </p:spPr>
        <p:txBody>
          <a:bodyPr/>
          <a:lstStyle/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06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7" y="382385"/>
            <a:ext cx="10178323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7" y="2286003"/>
            <a:ext cx="10178323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7" y="6375679"/>
            <a:ext cx="2329723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2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reeform 6"/>
          <p:cNvSpPr/>
          <p:nvPr/>
        </p:nvSpPr>
        <p:spPr bwMode="auto">
          <a:xfrm>
            <a:off x="1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001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056" userDrawn="1">
          <p15:clr>
            <a:srgbClr val="F26B43"/>
          </p15:clr>
        </p15:guide>
        <p15:guide id="2" pos="9600" userDrawn="1">
          <p15:clr>
            <a:srgbClr val="F26B43"/>
          </p15:clr>
        </p15:guide>
        <p15:guide id="3" orient="horz" pos="400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5" orient="horz" pos="3720" userDrawn="1">
          <p15:clr>
            <a:srgbClr val="F26B43"/>
          </p15:clr>
        </p15:guide>
        <p15:guide id="6" orient="horz" pos="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50DA4-3EC6-4B3A-8AEA-38171814CAA8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516AF9A4-6B5E-48FC-9470-6E0446DDBF9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38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5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1B4F-5765-45F7-B846-6BDA491CA234}" type="datetimeFigureOut">
              <a:rPr lang="fr-FR" smtClean="0"/>
              <a:t>01/10/2024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91D2A-D2CB-4F98-8C41-832A4B9110AF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91344" y="116632"/>
            <a:ext cx="11809312" cy="6604843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5229199"/>
            <a:ext cx="2251351" cy="14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1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3.jpeg"/><Relationship Id="rId11" Type="http://schemas.openxmlformats.org/officeDocument/2006/relationships/image" Target="../media/image18.JP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25.jpeg"/><Relationship Id="rId12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jpeg"/><Relationship Id="rId11" Type="http://schemas.openxmlformats.org/officeDocument/2006/relationships/image" Target="../media/image28.jpeg"/><Relationship Id="rId5" Type="http://schemas.openxmlformats.org/officeDocument/2006/relationships/image" Target="../media/image13.jpeg"/><Relationship Id="rId15" Type="http://schemas.openxmlformats.org/officeDocument/2006/relationships/image" Target="../media/image18.JPG"/><Relationship Id="rId10" Type="http://schemas.openxmlformats.org/officeDocument/2006/relationships/image" Target="../media/image27.jpeg"/><Relationship Id="rId4" Type="http://schemas.openxmlformats.org/officeDocument/2006/relationships/image" Target="../media/image23.png"/><Relationship Id="rId9" Type="http://schemas.openxmlformats.org/officeDocument/2006/relationships/image" Target="../media/image14.jpe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15681" y="150865"/>
            <a:ext cx="4333528" cy="1008112"/>
          </a:xfrm>
        </p:spPr>
        <p:txBody>
          <a:bodyPr/>
          <a:lstStyle/>
          <a:p>
            <a:pPr algn="ctr" rtl="1"/>
            <a:r>
              <a:rPr lang="ar-SA" dirty="0" smtClean="0">
                <a:solidFill>
                  <a:schemeClr val="accent1">
                    <a:lumMod val="50000"/>
                  </a:schemeClr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الإشكالية :</a:t>
            </a:r>
            <a:endParaRPr lang="fr-FR" dirty="0">
              <a:solidFill>
                <a:schemeClr val="accent1">
                  <a:lumMod val="50000"/>
                </a:schemeClr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Image 4" descr="Person-question-2-151x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768531">
            <a:off x="397939" y="321218"/>
            <a:ext cx="1438275" cy="32895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473174"/>
            <a:ext cx="3528392" cy="252392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0652" y="1091998"/>
            <a:ext cx="1141989" cy="1242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43612" y="887548"/>
            <a:ext cx="1718929" cy="1242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4" descr="http://www.ubergizmo.com/photos/2010/2/benq-lcd_46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66112" y="2614733"/>
            <a:ext cx="1177529" cy="980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8" descr="http://media.ldlc.com/ld3/300/2009/LD000073013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2457" y="5644422"/>
            <a:ext cx="1150367" cy="9268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http://1.bp.blogspot.com/-Ho8olUZN00o/UoCcpwDcQ5I/AAAAAAAAAHc/UtTRUsVf1k8/s1600/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06420" y="5833659"/>
            <a:ext cx="1258441" cy="955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48" y="3789989"/>
            <a:ext cx="1343609" cy="71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2" descr="http://images.itnewsinfo.com/lmi/articles/originale/000000026005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36455" y="4652089"/>
            <a:ext cx="1149824" cy="1041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66" y="5172616"/>
            <a:ext cx="1392140" cy="628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91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559496" y="260648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9676" y="3348789"/>
            <a:ext cx="5760640" cy="350100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51384" y="1203648"/>
            <a:ext cx="1058517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742950" indent="-742950" algn="ctr">
              <a:defRPr/>
            </a:pPr>
            <a:r>
              <a:rPr lang="ar-DZ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تتمثل أساسا في الوحدة المركزية و هي عبارة عن صندوق رئيسي به وجه أمامي، وجه خلفي و عدة مكونات داخلية تتمثل في :</a:t>
            </a: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12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1.bp.blogspot.com/-Ho8olUZN00o/UoCcpwDcQ5I/AAAAAAAAAHc/UtTRUsVf1k8/s1600/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5103" y="2708920"/>
            <a:ext cx="4214842" cy="2448272"/>
          </a:xfrm>
          <a:prstGeom prst="rect">
            <a:avLst/>
          </a:prstGeom>
          <a:noFill/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073846" y="5157192"/>
            <a:ext cx="8424862" cy="1057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 rtl="1">
              <a:defRPr sz="2800" b="1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r>
              <a:rPr lang="ar-DZ" dirty="0"/>
              <a:t>دورها توزيع الكهرباء إلى باقي المكونات الداخلية للوحدة المركزية</a:t>
            </a:r>
            <a:endParaRPr 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165323" y="1732575"/>
            <a:ext cx="3707904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ar-DZ" dirty="0"/>
              <a:t>علبة الإمداد بالكهرباء   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62897" y="1770007"/>
            <a:ext cx="3821899" cy="6174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>
              <a:defRPr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fr-FR" dirty="0"/>
              <a:t>Boite D’alimentation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44322" y="542958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0" y="1916832"/>
            <a:ext cx="10609386" cy="323924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180768" y="5301208"/>
            <a:ext cx="8424862" cy="1057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 rtl="1">
              <a:defRPr sz="2800" b="1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r>
              <a:rPr lang="ar-DZ" dirty="0"/>
              <a:t>لوحة إلكترونية تحوي منافذ لربط المكونات الخارجية و المكونات الداخلية ببعضها البعض</a:t>
            </a:r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328253" y="1459618"/>
            <a:ext cx="2653835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اللوحة الأم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10117" y="1457200"/>
            <a:ext cx="3007680" cy="65728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Carte Mère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5166" y="548576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0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معالج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5210" y="2506688"/>
            <a:ext cx="2376264" cy="223553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 descr="http://images.itnewsinfo.com/lmi/articles/originale/000000026005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26810" y="2710557"/>
            <a:ext cx="2469099" cy="2235532"/>
          </a:xfrm>
          <a:prstGeom prst="rect">
            <a:avLst/>
          </a:prstGeom>
          <a:noFill/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639616" y="5033103"/>
            <a:ext cx="8568952" cy="1490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28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عقل الحاسوب، يقوم بتسيير ، تنفيذ، تنسيق مختلف العمليات، و معالجة </a:t>
            </a: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البيانات، تقاس سرعته بـ 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r>
              <a:rPr lang="ar-DZ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يسمى أيضا بـ </a:t>
            </a:r>
            <a:r>
              <a:rPr lang="fr-F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044820" y="1584084"/>
            <a:ext cx="280831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المعالج المركزي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032385" y="1563688"/>
            <a:ext cx="2448272" cy="6174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Processeur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623392" y="620688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83" y="2606201"/>
            <a:ext cx="5976664" cy="1719481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11624" y="4435006"/>
            <a:ext cx="8492963" cy="2123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ar-DZ" sz="28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تخزن المعلومات المؤقتة الخاصة </a:t>
            </a: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بالمعالجة</a:t>
            </a:r>
            <a:endParaRPr lang="fr-FR" sz="2800" b="1" dirty="0" smtClean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يمحى محتواها عند إيقاف تشغيل الحاسوب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يتغير محتواها تبعا للبرامج المفتوحة</a:t>
            </a:r>
            <a:endParaRPr lang="en-US" sz="28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020883" y="1502424"/>
            <a:ext cx="280831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الذاكرة الحية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67683" y="1502424"/>
            <a:ext cx="244827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RAM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513676" y="492305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6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689075" y="4488605"/>
            <a:ext cx="8663509" cy="1964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 rtl="1">
              <a:defRPr sz="2800" b="1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pPr marL="457200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400" dirty="0"/>
              <a:t>تخزن النظام الأساسي للإدخال و الإخراج </a:t>
            </a:r>
            <a:r>
              <a:rPr lang="ar-DZ" sz="2400" dirty="0" smtClean="0"/>
              <a:t>(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bios</a:t>
            </a:r>
            <a:r>
              <a:rPr lang="ar-DZ" sz="2400" dirty="0" smtClean="0"/>
              <a:t>) بصفة دائمة</a:t>
            </a:r>
          </a:p>
          <a:p>
            <a:pPr marL="457200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400" dirty="0" smtClean="0"/>
              <a:t>مثبتة على اللوحة الأم من طرف الشركة المصنعة</a:t>
            </a:r>
          </a:p>
          <a:p>
            <a:pPr marL="457200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400" dirty="0" smtClean="0"/>
              <a:t>لا يمحى محتواها و لا يتغير </a:t>
            </a:r>
          </a:p>
          <a:p>
            <a:pPr marL="457200" indent="-45720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965439" y="1542670"/>
            <a:ext cx="280831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الذاكرة الميتة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927648" y="1542670"/>
            <a:ext cx="2448272" cy="6174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ROM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3508" y="2655361"/>
            <a:ext cx="7924823" cy="179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508856" y="580313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img.clubic.com/06825744-photo-disque-dur-seagate-samsung-spinpoi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164" y="2594094"/>
            <a:ext cx="2520280" cy="2376263"/>
          </a:xfrm>
          <a:prstGeom prst="rect">
            <a:avLst/>
          </a:prstGeom>
          <a:noFill/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68008" y="1749111"/>
            <a:ext cx="280831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القرص الصلب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431704" y="1757718"/>
            <a:ext cx="2448272" cy="6174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Disque Dur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59696" y="5277252"/>
            <a:ext cx="8100900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defPPr>
              <a:defRPr lang="fr-FR"/>
            </a:defPPr>
            <a:lvl1pPr marL="342900" indent="-342900" algn="ctr" rtl="1">
              <a:defRPr sz="2800" b="1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r>
              <a:rPr lang="ar-DZ" dirty="0" smtClean="0"/>
              <a:t>مسؤول عن ا</a:t>
            </a:r>
            <a:r>
              <a:rPr lang="ar-SA" dirty="0" smtClean="0"/>
              <a:t>لتخزين </a:t>
            </a:r>
            <a:r>
              <a:rPr lang="ar-SA" dirty="0"/>
              <a:t>ويتميز بسعة </a:t>
            </a:r>
            <a:r>
              <a:rPr lang="ar-SA" dirty="0" smtClean="0"/>
              <a:t>تخزين </a:t>
            </a:r>
            <a:r>
              <a:rPr lang="ar-SA" dirty="0"/>
              <a:t>كبيرة</a:t>
            </a:r>
            <a:endParaRPr lang="en-US" dirty="0"/>
          </a:p>
        </p:txBody>
      </p:sp>
      <p:pic>
        <p:nvPicPr>
          <p:cNvPr id="9" name="Picture 4" descr="h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28" y="2594094"/>
            <a:ext cx="2448272" cy="2401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acer_flop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4" b="6079"/>
          <a:stretch>
            <a:fillRect/>
          </a:stretch>
        </p:blipFill>
        <p:spPr bwMode="auto">
          <a:xfrm>
            <a:off x="4754354" y="2651401"/>
            <a:ext cx="2591768" cy="2347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710608" y="515796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3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son-video.com/images/static/Conseil/Cablage/Images/Carte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0416" y="5013176"/>
            <a:ext cx="1984077" cy="1457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http://img.alibaba.com/img/pb/053/037/596/596037053_16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67151" y="5020399"/>
            <a:ext cx="1665320" cy="1554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374481" y="464875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3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معالجة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traitement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168008" y="1749111"/>
            <a:ext cx="2808312" cy="65486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 rtl="1">
              <a:defRPr/>
            </a:pPr>
            <a:r>
              <a:rPr lang="ar-DZ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البطاقات</a:t>
            </a:r>
            <a:endParaRPr lang="en-US" sz="36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431704" y="1757718"/>
            <a:ext cx="2448272" cy="61743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342900" indent="-342900" algn="ctr">
              <a:defRPr/>
            </a:pPr>
            <a:r>
              <a:rPr lang="fr-FR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Les cartes</a:t>
            </a:r>
            <a:endParaRPr 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91344" y="2716386"/>
            <a:ext cx="8784976" cy="2052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fr-FR"/>
            </a:defPPr>
            <a:lvl1pPr marL="342900" indent="-342900" algn="ctr" rtl="1">
              <a:defRPr sz="2800" b="1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pPr>
              <a:lnSpc>
                <a:spcPct val="150000"/>
              </a:lnSpc>
            </a:pPr>
            <a:r>
              <a:rPr lang="ar-DZ" sz="2000" dirty="0" smtClean="0"/>
              <a:t>تضاف عند الحاجة و هي ثلاثة أنواع 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000" dirty="0" smtClean="0"/>
              <a:t>البطاقة البيانية (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carte graphique</a:t>
            </a:r>
            <a:r>
              <a:rPr lang="ar-DZ" sz="2000" dirty="0" smtClean="0"/>
              <a:t>) : تسمح بالعرض على الشاشة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000" dirty="0" smtClean="0"/>
              <a:t>بطاقة الصوت (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carte son</a:t>
            </a:r>
            <a:r>
              <a:rPr lang="ar-DZ" sz="2000" dirty="0" smtClean="0"/>
              <a:t>) : تسمح بإخراج و ادخال الصوت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2000" dirty="0" smtClean="0"/>
              <a:t>بطاقة الشبكة (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carte réseau</a:t>
            </a:r>
            <a:r>
              <a:rPr lang="ar-DZ" sz="2000" dirty="0" smtClean="0"/>
              <a:t>) : تسمح بربط الحاسوب بالشبكة</a:t>
            </a:r>
            <a:endParaRPr lang="en-US" sz="2000" dirty="0"/>
          </a:p>
        </p:txBody>
      </p:sp>
      <p:pic>
        <p:nvPicPr>
          <p:cNvPr id="11" name="Picture 6" descr="http://media.ldlc.com/ld/products/00/00/95/23/LD0000952302_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4471" y="5069232"/>
            <a:ext cx="1611270" cy="14230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http://accessoires-informatiques.com/images0/1713-1_5/Carte-reseau-WiFi-TP-Link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1284" y="5069232"/>
            <a:ext cx="1905015" cy="1608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37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3804" y="1298012"/>
            <a:ext cx="9556188" cy="12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742950" indent="-742950" algn="ctr">
              <a:defRPr/>
            </a:pPr>
            <a:r>
              <a:rPr lang="ar-SA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هي المكان المخصص لحفظ 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</a:t>
            </a:r>
            <a:r>
              <a:rPr lang="ar-DZ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لمعلومات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SA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بشكل دائم حتى يتم الرجوع إليها عند 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الحاجة</a:t>
            </a:r>
            <a:r>
              <a:rPr lang="ar-DZ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 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ومن أمثلتها :</a:t>
            </a: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695400" y="407552"/>
            <a:ext cx="9734128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4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تخزين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err="1" smtClean="0">
                <a:solidFill>
                  <a:srgbClr val="FF0000"/>
                </a:solidFill>
              </a:rPr>
              <a:t>stockage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8549" y="2573015"/>
            <a:ext cx="934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7938" algn="ctr" rtl="1">
              <a:defRPr/>
            </a:pP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القرص الصلب 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disque dur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)،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قرص الفلاش 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flash disc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)،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بطاقة الذاكرة 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carte mémoire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</a:t>
            </a:r>
            <a:endParaRPr lang="ar-SA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888919" y="4505997"/>
            <a:ext cx="8741536" cy="2447105"/>
            <a:chOff x="2888919" y="4505997"/>
            <a:chExt cx="8741536" cy="2447105"/>
          </a:xfrm>
        </p:grpSpPr>
        <p:pic>
          <p:nvPicPr>
            <p:cNvPr id="7" name="Picture 6" descr="http://img.clubic.com/06825744-photo-disque-dur-seagate-samsung-spinpoin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48328" y="4509120"/>
              <a:ext cx="2582127" cy="182353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8" descr="http://media.ldlc.com/ld3/300/2009/LD000073013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11035" y="4864508"/>
              <a:ext cx="2592288" cy="208859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2" descr="http://www.ability.com.tn/wp-content/uploads/2012/04/FLASH-DISK-HP-V175W-TUNISIE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09822" y="4505997"/>
              <a:ext cx="2952328" cy="236866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2" descr="http://stat.homeshop18.com/homeshop18/images/productImages/96/16-gb-strontium-microsdhc-memory-card-class-10-sr16gtfc10a-medium_b83874b3f54e947f425830ef9346e895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8919" y="4793836"/>
              <a:ext cx="2623460" cy="17929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35360" y="3750397"/>
            <a:ext cx="9522196" cy="12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742950" indent="-742950" algn="ctr" rtl="1">
              <a:defRPr/>
            </a:pPr>
            <a:r>
              <a:rPr lang="ar-DZ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تمتاز بسعة التخزين و التي تقاسى عموما بـ </a:t>
            </a:r>
            <a:r>
              <a:rPr lang="fr-FR" sz="32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GégaByte</a:t>
            </a: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17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577389" y="668063"/>
            <a:ext cx="7573888" cy="952128"/>
          </a:xfrm>
        </p:spPr>
        <p:txBody>
          <a:bodyPr>
            <a:noAutofit/>
          </a:bodyPr>
          <a:lstStyle/>
          <a:p>
            <a:pPr algn="r" rtl="1"/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4</a:t>
            </a:r>
            <a:r>
              <a:rPr lang="ar-DZ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.تمثيل البيانات في الذاكرة :</a:t>
            </a:r>
            <a:endParaRPr lang="fr-F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01243"/>
              </p:ext>
            </p:extLst>
          </p:nvPr>
        </p:nvGraphicFramePr>
        <p:xfrm>
          <a:off x="1487488" y="1988840"/>
          <a:ext cx="8128000" cy="936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8616280" y="1916832"/>
            <a:ext cx="93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1</a:t>
            </a:r>
          </a:p>
          <a:p>
            <a:pPr algn="r"/>
            <a:r>
              <a:rPr lang="fr-FR" sz="3200" b="1" dirty="0" smtClean="0"/>
              <a:t>0</a:t>
            </a:r>
            <a:endParaRPr lang="fr-FR" sz="3200" b="1" dirty="0"/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8616280" y="1988840"/>
            <a:ext cx="936104" cy="95410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Accolade ouvrante 13"/>
          <p:cNvSpPr/>
          <p:nvPr/>
        </p:nvSpPr>
        <p:spPr>
          <a:xfrm rot="16200000">
            <a:off x="5176085" y="-532638"/>
            <a:ext cx="795498" cy="7992890"/>
          </a:xfrm>
          <a:prstGeom prst="leftBrac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063552" y="400779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المساحة الكافية لتخزين حرف أو رقم أو رمز و تسمى بالأوكتي أو البايت</a:t>
            </a:r>
            <a:endParaRPr lang="fr-FR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269863" y="5290801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الخلية في الذاكرة تسمى بت </a:t>
            </a:r>
            <a:r>
              <a:rPr lang="fr-F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endParaRPr lang="fr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332892" y="764704"/>
            <a:ext cx="7738814" cy="4394988"/>
          </a:xfrm>
        </p:spPr>
        <p:txBody>
          <a:bodyPr/>
          <a:lstStyle/>
          <a:p>
            <a:r>
              <a:rPr lang="ar-DZ" dirty="0" smtClean="0"/>
              <a:t>تجميع </a:t>
            </a:r>
            <a:br>
              <a:rPr lang="ar-DZ" dirty="0" smtClean="0"/>
            </a:br>
            <a:r>
              <a:rPr lang="ar-DZ" dirty="0" smtClean="0"/>
              <a:t>الحاسوب</a:t>
            </a:r>
            <a:endParaRPr lang="fr-FR" dirty="0"/>
          </a:p>
        </p:txBody>
      </p:sp>
      <p:pic>
        <p:nvPicPr>
          <p:cNvPr id="6" name="Picture 15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51" y="4268311"/>
            <a:ext cx="4464496" cy="17827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5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07185" y="1494898"/>
            <a:ext cx="550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/>
            <a:r>
              <a:rPr lang="ar-DZ" sz="3200" b="1" dirty="0" smtClean="0">
                <a:solidFill>
                  <a:srgbClr val="006600"/>
                </a:solidFill>
              </a:rPr>
              <a:t>مضاعفات </a:t>
            </a:r>
            <a:r>
              <a:rPr lang="ar-DZ" sz="3200" b="1" dirty="0" err="1" smtClean="0">
                <a:solidFill>
                  <a:srgbClr val="006600"/>
                </a:solidFill>
              </a:rPr>
              <a:t>الأوكتي</a:t>
            </a:r>
            <a:r>
              <a:rPr lang="ar-DZ" sz="3200" b="1" dirty="0" smtClean="0">
                <a:solidFill>
                  <a:srgbClr val="006600"/>
                </a:solidFill>
              </a:rPr>
              <a:t> </a:t>
            </a:r>
            <a:r>
              <a:rPr lang="ar-DZ" sz="3200" b="1" dirty="0">
                <a:solidFill>
                  <a:srgbClr val="006600"/>
                </a:solidFill>
              </a:rPr>
              <a:t>:</a:t>
            </a:r>
            <a:endParaRPr lang="fr-FR" sz="3200" dirty="0">
              <a:solidFill>
                <a:srgbClr val="006600"/>
              </a:solidFill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345410" y="282907"/>
            <a:ext cx="7573888" cy="952128"/>
          </a:xfrm>
        </p:spPr>
        <p:txBody>
          <a:bodyPr>
            <a:noAutofit/>
          </a:bodyPr>
          <a:lstStyle/>
          <a:p>
            <a:pPr algn="r" rtl="1"/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4</a:t>
            </a:r>
            <a:r>
              <a:rPr lang="ar-DZ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.تمثيل البيانات في الذاكرة :</a:t>
            </a:r>
            <a:endParaRPr lang="fr-F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360" y="1916416"/>
            <a:ext cx="1728192" cy="7920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Téra Octet</a:t>
            </a:r>
            <a:endParaRPr lang="fr-F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365208" y="2741094"/>
            <a:ext cx="1728192" cy="7920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Giga Octet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16" y="3533182"/>
            <a:ext cx="1800200" cy="7920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Méga Octet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1537" y="4325270"/>
            <a:ext cx="1728192" cy="7920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Kilo Octet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19789" y="5060494"/>
            <a:ext cx="1728192" cy="79208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Octet</a:t>
            </a:r>
          </a:p>
        </p:txBody>
      </p:sp>
      <p:sp>
        <p:nvSpPr>
          <p:cNvPr id="20" name="Flèche courbée vers le haut 19"/>
          <p:cNvSpPr/>
          <p:nvPr/>
        </p:nvSpPr>
        <p:spPr>
          <a:xfrm rot="1469855" flipV="1">
            <a:off x="1446849" y="1328557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Flèche courbée vers le haut 20"/>
          <p:cNvSpPr/>
          <p:nvPr/>
        </p:nvSpPr>
        <p:spPr>
          <a:xfrm rot="1469855" flipV="1">
            <a:off x="3638458" y="2158016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Flèche courbée vers le haut 21"/>
          <p:cNvSpPr/>
          <p:nvPr/>
        </p:nvSpPr>
        <p:spPr>
          <a:xfrm rot="1469855" flipV="1">
            <a:off x="5922503" y="2949787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22"/>
          <p:cNvSpPr/>
          <p:nvPr/>
        </p:nvSpPr>
        <p:spPr>
          <a:xfrm rot="1469855" flipV="1">
            <a:off x="8174217" y="3736545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Flèche courbée vers le haut 23"/>
          <p:cNvSpPr/>
          <p:nvPr/>
        </p:nvSpPr>
        <p:spPr>
          <a:xfrm rot="12633297" flipV="1">
            <a:off x="7386933" y="5516575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Flèche courbée vers le haut 24"/>
          <p:cNvSpPr/>
          <p:nvPr/>
        </p:nvSpPr>
        <p:spPr>
          <a:xfrm rot="12633297" flipV="1">
            <a:off x="5185988" y="4807518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Flèche courbée vers le haut 25"/>
          <p:cNvSpPr/>
          <p:nvPr/>
        </p:nvSpPr>
        <p:spPr>
          <a:xfrm rot="12633297" flipV="1">
            <a:off x="3022605" y="4057858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Flèche courbée vers le haut 26"/>
          <p:cNvSpPr/>
          <p:nvPr/>
        </p:nvSpPr>
        <p:spPr>
          <a:xfrm rot="12633297" flipV="1">
            <a:off x="776255" y="3174120"/>
            <a:ext cx="2160240" cy="958252"/>
          </a:xfrm>
          <a:prstGeom prst="curvedUpArrow">
            <a:avLst>
              <a:gd name="adj1" fmla="val 15567"/>
              <a:gd name="adj2" fmla="val 40100"/>
              <a:gd name="adj3" fmla="val 27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820199" y="1328792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X 1024</a:t>
            </a:r>
            <a:endParaRPr lang="fr-FR" sz="20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3992577" y="2237032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X 1024</a:t>
            </a:r>
            <a:endParaRPr lang="fr-FR" sz="20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298047" y="3022606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X 1024</a:t>
            </a:r>
            <a:endParaRPr lang="fr-FR" sz="20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8491730" y="3815561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X 1024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519284" y="3659966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/1024</a:t>
            </a:r>
            <a:endParaRPr lang="fr-FR" sz="20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852556" y="4628672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/1024</a:t>
            </a:r>
            <a:endParaRPr lang="fr-FR" sz="20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6028745" y="5314693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/1024</a:t>
            </a:r>
            <a:endParaRPr lang="fr-FR" sz="2000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8230270" y="6008519"/>
            <a:ext cx="137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/1024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1328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792314" y="2774089"/>
            <a:ext cx="4714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r" rtl="1"/>
            <a:r>
              <a:rPr lang="ar-SA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أكمل </a:t>
            </a:r>
            <a:r>
              <a:rPr lang="ar-SA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الفرغات</a:t>
            </a:r>
            <a:r>
              <a:rPr lang="ar-SA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التالية:</a:t>
            </a:r>
            <a:endParaRPr lang="fr-F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 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………...Byte</a:t>
            </a:r>
          </a:p>
          <a:p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 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=……….…..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</a:t>
            </a: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=…………...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</a:t>
            </a: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 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=…………..Byte</a:t>
            </a:r>
          </a:p>
          <a:p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=…………… </a:t>
            </a:r>
            <a:r>
              <a:rPr lang="fr-F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</a:t>
            </a: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23792" y="1811698"/>
            <a:ext cx="3500462" cy="7143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b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 cap="all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aramond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aramond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aramond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Garamond" pitchFamily="18" charset="0"/>
                <a:cs typeface="Times New Roman" pitchFamily="18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ar-DZ" sz="44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التطبيق</a:t>
            </a:r>
            <a:endParaRPr lang="en-US" sz="44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3215680" y="684684"/>
            <a:ext cx="7573888" cy="952128"/>
          </a:xfrm>
        </p:spPr>
        <p:txBody>
          <a:bodyPr>
            <a:noAutofit/>
          </a:bodyPr>
          <a:lstStyle/>
          <a:p>
            <a:pPr algn="r" rtl="1"/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4</a:t>
            </a:r>
            <a:r>
              <a:rPr lang="ar-DZ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.تمثيل البيانات في الذاكرة :</a:t>
            </a:r>
            <a:endParaRPr lang="fr-FR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10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39616" y="980728"/>
            <a:ext cx="6781800" cy="943000"/>
          </a:xfrm>
        </p:spPr>
        <p:txBody>
          <a:bodyPr>
            <a:normAutofit/>
          </a:bodyPr>
          <a:lstStyle/>
          <a:p>
            <a:pPr algn="ctr" rtl="1"/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التقويم:</a:t>
            </a:r>
            <a:endParaRPr lang="fr-FR" sz="4000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56728" y="2204864"/>
            <a:ext cx="10585176" cy="2664296"/>
          </a:xfrm>
        </p:spPr>
        <p:txBody>
          <a:bodyPr>
            <a:normAutofit/>
          </a:bodyPr>
          <a:lstStyle/>
          <a:p>
            <a:pPr algn="r" rtl="1"/>
            <a:r>
              <a:rPr lang="ar-SA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 هو الفرق بين 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r>
              <a:rPr lang="fr-FR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SA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 و 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  <a:r>
              <a:rPr lang="fr-FR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SA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 ؟</a:t>
            </a:r>
          </a:p>
          <a:p>
            <a:pPr algn="r" rtl="1"/>
            <a:r>
              <a:rPr lang="ar-DZ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ماهي البطاقة المسؤولة عن عرض البيانات في الشاشة؟</a:t>
            </a:r>
            <a:endParaRPr lang="fr-FR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algn="r" rtl="1"/>
            <a:r>
              <a:rPr lang="ar-DZ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ماهي البطاقة المسؤولة عن ادخال و اخراج الصوت؟</a:t>
            </a:r>
            <a:endParaRPr lang="fr-FR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algn="r" rtl="1"/>
            <a:r>
              <a:rPr lang="ar-DZ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من </a:t>
            </a:r>
            <a:r>
              <a:rPr lang="ar-DZ" sz="32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المسؤول عن معالج البيانات؟</a:t>
            </a:r>
            <a:endParaRPr lang="fr-FR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073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055346" y="764704"/>
            <a:ext cx="6781800" cy="9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ar-SA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مسألة:</a:t>
            </a:r>
            <a:endParaRPr lang="fr-FR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83432" y="2276872"/>
            <a:ext cx="8925628" cy="3024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50000"/>
              </a:lnSpc>
              <a:buNone/>
            </a:pP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لدينا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Flash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disc</a:t>
            </a:r>
            <a:r>
              <a:rPr lang="ar-DZ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سعته </a:t>
            </a:r>
            <a:r>
              <a:rPr lang="en-US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1Gø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, حملنا فيه صورة سعتها </a:t>
            </a:r>
            <a:r>
              <a:rPr lang="en-US" sz="28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Kø</a:t>
            </a:r>
            <a:r>
              <a:rPr lang="en-US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624 وبرنامج للتحميل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IDMN</a:t>
            </a:r>
            <a:r>
              <a:rPr lang="en-US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سعته </a:t>
            </a:r>
            <a:r>
              <a:rPr lang="en-US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</a:t>
            </a:r>
            <a:endParaRPr lang="fr-FR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أحسب حجم سعة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Flash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disque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الفارغة. </a:t>
            </a:r>
            <a:endParaRPr lang="fr-FR" sz="2800" dirty="0" smtClean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marL="0" indent="0" algn="ctr" rtl="1">
              <a:lnSpc>
                <a:spcPct val="150000"/>
              </a:lnSpc>
              <a:buNone/>
            </a:pPr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(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تعطى النتيجة بـ </a:t>
            </a:r>
            <a:r>
              <a:rPr lang="en-US" sz="28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Kø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, </a:t>
            </a:r>
            <a:r>
              <a:rPr lang="en-US" sz="28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Mø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, </a:t>
            </a:r>
            <a:r>
              <a:rPr lang="en-US" sz="28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Gø</a:t>
            </a:r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).</a:t>
            </a:r>
            <a:endParaRPr lang="fr-FR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39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919536" y="2564904"/>
            <a:ext cx="5095528" cy="1512168"/>
          </a:xfrm>
        </p:spPr>
        <p:txBody>
          <a:bodyPr>
            <a:noAutofit/>
          </a:bodyPr>
          <a:lstStyle/>
          <a:p>
            <a:pPr marL="457200" indent="-457200" algn="r" rtl="1">
              <a:buAutoNum type="arabicPeriod"/>
            </a:pPr>
            <a:r>
              <a:rPr lang="ar-SA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تمرين 02 ص 40 </a:t>
            </a:r>
          </a:p>
          <a:p>
            <a:pPr marL="457200" indent="-457200" algn="r" rtl="1">
              <a:buAutoNum type="arabicPeriod"/>
            </a:pPr>
            <a:r>
              <a:rPr lang="ar-SA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تمرين 04 ص 40</a:t>
            </a:r>
            <a:endParaRPr lang="fr-FR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919536" y="1268760"/>
            <a:ext cx="6781800" cy="9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ar-SA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واجب منزلي :</a:t>
            </a:r>
            <a:endParaRPr lang="fr-FR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5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919536" y="390510"/>
            <a:ext cx="6781800" cy="943000"/>
          </a:xfrm>
        </p:spPr>
        <p:txBody>
          <a:bodyPr/>
          <a:lstStyle/>
          <a:p>
            <a:pPr algn="ctr" rtl="1"/>
            <a:r>
              <a:rPr lang="ar-SA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التطبيق:</a:t>
            </a:r>
            <a:endParaRPr lang="fr-FR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09529" y="1556792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تركيب الحاسوب بواسطة برنامج المحاكاة</a:t>
            </a:r>
            <a:endParaRPr lang="fr-FR" sz="4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46040" y="371703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4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التركيب الفعلي للحاسوب</a:t>
            </a:r>
            <a:endParaRPr lang="fr-FR" sz="4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21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r-DZ" sz="36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المجال : بيئة التعامل مع الحاسوب</a:t>
            </a:r>
            <a:br>
              <a:rPr lang="ar-DZ" sz="36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</a:br>
            <a:r>
              <a:rPr lang="ar-DZ" sz="36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الوحدة : تجميع الحاسوب</a:t>
            </a:r>
            <a:endParaRPr lang="en-US" sz="3600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ar-DZ" sz="2400" b="1" dirty="0" smtClean="0">
                <a:solidFill>
                  <a:srgbClr val="7030A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تركيب محاكاة لجهاز الحاسوب باستعمال برنامج</a:t>
            </a:r>
          </a:p>
          <a:p>
            <a:r>
              <a:rPr lang="fr-FR" sz="2400" b="1" dirty="0" smtClean="0">
                <a:solidFill>
                  <a:srgbClr val="7030A0"/>
                </a:solidFill>
              </a:rPr>
              <a:t>IT ESSENTIALS VIRTUAL DESKTOP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463041" y="956731"/>
            <a:ext cx="9274628" cy="15155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1"/>
            <a:r>
              <a:rPr lang="ar-DZ" sz="32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تعريف برنامج المحاكاة</a:t>
            </a:r>
            <a:r>
              <a:rPr lang="fr-FR" sz="3200" dirty="0" smtClean="0">
                <a:solidFill>
                  <a:srgbClr val="FF0000"/>
                </a:solidFill>
              </a:rPr>
              <a:t/>
            </a:r>
            <a:br>
              <a:rPr lang="fr-FR" sz="3200" dirty="0" smtClean="0">
                <a:solidFill>
                  <a:srgbClr val="FF0000"/>
                </a:solidFill>
              </a:rPr>
            </a:br>
            <a:r>
              <a:rPr lang="fr-FR" sz="3200" dirty="0" smtClean="0">
                <a:solidFill>
                  <a:srgbClr val="FF0000"/>
                </a:solidFill>
              </a:rPr>
              <a:t>IT ESSENTIALS VIRTUAL DESKTOP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306286" y="2743196"/>
            <a:ext cx="9326879" cy="3135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هو برنامج يسمح للمستخدم بالتعرف على مختلف مكونات الحاسوب و مكان تموضعها كما يسمح بتركيب الحاسوب تركيب محاكاة</a:t>
            </a:r>
          </a:p>
          <a:p>
            <a:pPr marL="0" indent="0" algn="ctr" rtl="1">
              <a:buNone/>
            </a:pPr>
            <a:endParaRPr lang="ar-DZ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marL="0" indent="0" algn="ctr" rtl="1">
              <a:buNone/>
            </a:pPr>
            <a:r>
              <a:rPr lang="ar-DZ" u="sng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ملاحظة هامة </a:t>
            </a:r>
            <a:r>
              <a:rPr lang="ar-DZ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: </a:t>
            </a:r>
          </a:p>
          <a:p>
            <a:pPr marL="0" indent="0" algn="ctr" rtl="1">
              <a:buNone/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البرنامج يفتح باستعمال المتصفح</a:t>
            </a:r>
          </a:p>
          <a:p>
            <a:pPr marL="0" indent="0" algn="ctr" rtl="1">
              <a:buNone/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المتصفح المستعمل هو : </a:t>
            </a:r>
            <a:r>
              <a:rPr lang="fr-FR" dirty="0" err="1" smtClean="0">
                <a:latin typeface="+mj-lt"/>
                <a:cs typeface="Al-Jazeera-Arabic-Bold" panose="01000500000000020006" pitchFamily="2" charset="-78"/>
              </a:rPr>
              <a:t>Baidu</a:t>
            </a:r>
            <a:r>
              <a:rPr lang="fr-FR" dirty="0" smtClean="0">
                <a:latin typeface="+mj-lt"/>
                <a:cs typeface="Al-Jazeera-Arabic-Bold" panose="01000500000000020006" pitchFamily="2" charset="-78"/>
              </a:rPr>
              <a:t> SPARK</a:t>
            </a:r>
            <a:endParaRPr lang="en-US" dirty="0">
              <a:latin typeface="+mj-lt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539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ar-DZ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مراحل البرنامج </a:t>
            </a:r>
            <a:r>
              <a:rPr lang="fr-FR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:</a:t>
            </a:r>
            <a:endParaRPr lang="en-US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6" y="2443930"/>
            <a:ext cx="5460273" cy="372480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911769" y="2656985"/>
            <a:ext cx="5169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1. مرحلة التعلم </a:t>
            </a:r>
            <a:r>
              <a:rPr lang="fr-FR" sz="2800" dirty="0" smtClean="0">
                <a:latin typeface="+mj-lt"/>
                <a:cs typeface="Al-Jazeera-Arabic-Bold" panose="01000500000000020006" pitchFamily="2" charset="-78"/>
              </a:rPr>
              <a:t>LEARN</a:t>
            </a:r>
          </a:p>
          <a:p>
            <a:pPr algn="r" rtl="1"/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911768" y="3352226"/>
            <a:ext cx="5169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2. مرحلة التجربة </a:t>
            </a:r>
            <a:r>
              <a:rPr lang="fr-FR" sz="2800" dirty="0" smtClean="0">
                <a:latin typeface="+mj-lt"/>
                <a:cs typeface="Al-Jazeera-Arabic-Bold" panose="01000500000000020006" pitchFamily="2" charset="-78"/>
              </a:rPr>
              <a:t>TEST </a:t>
            </a:r>
            <a:r>
              <a:rPr lang="ar-DZ" sz="2800" dirty="0" smtClean="0">
                <a:latin typeface="+mj-lt"/>
                <a:cs typeface="Al-Jazeera-Arabic-Bold" panose="01000500000000020006" pitchFamily="2" charset="-78"/>
              </a:rPr>
              <a:t> </a:t>
            </a:r>
          </a:p>
          <a:p>
            <a:pPr algn="r" rtl="1"/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846321" y="3905248"/>
            <a:ext cx="6235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3. مرحلة التعرف و الاستطلاع  </a:t>
            </a:r>
            <a:r>
              <a:rPr lang="fr-FR" sz="2800" dirty="0" smtClean="0">
                <a:latin typeface="+mj-lt"/>
                <a:cs typeface="Al-Jazeera-Arabic-Bold" panose="01000500000000020006" pitchFamily="2" charset="-78"/>
              </a:rPr>
              <a:t>Explore</a:t>
            </a:r>
            <a:endParaRPr lang="en-US" sz="2800" dirty="0">
              <a:latin typeface="+mj-lt"/>
              <a:cs typeface="Al-Jazeera-Arabic-Bold" panose="01000500000000020006" pitchFamily="2" charset="-78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35810" y="2885844"/>
            <a:ext cx="1159591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9682" y="5738708"/>
            <a:ext cx="1159591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83554" y="5894415"/>
            <a:ext cx="1159591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7"/>
    </mc:Choice>
    <mc:Fallback xmlns="">
      <p:transition spd="slow" advTm="3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5" grpId="0" animBg="1"/>
      <p:bldP spid="5" grpId="1" animBg="1"/>
      <p:bldP spid="9" grpId="0" animBg="1"/>
      <p:bldP spid="9" grpId="1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0675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"/>
    </mc:Choice>
    <mc:Fallback xmlns="">
      <p:transition spd="slow" advTm="133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3541" y="786290"/>
            <a:ext cx="7573888" cy="952128"/>
          </a:xfrm>
        </p:spPr>
        <p:txBody>
          <a:bodyPr>
            <a:noAutofit/>
          </a:bodyPr>
          <a:lstStyle/>
          <a:p>
            <a:pPr algn="r" rtl="1"/>
            <a:r>
              <a:rPr lang="ar-DZ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1.</a:t>
            </a:r>
            <a:r>
              <a:rPr lang="ar-SA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تعريف </a:t>
            </a:r>
            <a:r>
              <a:rPr lang="ar-SA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الحاسوب </a:t>
            </a:r>
            <a:r>
              <a:rPr lang="fr-F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</a:t>
            </a:r>
            <a:r>
              <a:rPr lang="fr-F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Ordinateur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5360" y="1939922"/>
            <a:ext cx="9865096" cy="1800200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ar-DZ" sz="36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هو جهاز يسمح باستقبال </a:t>
            </a:r>
            <a:r>
              <a:rPr lang="ar-DZ" sz="36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البيانات </a:t>
            </a:r>
            <a:r>
              <a:rPr lang="ar-DZ" sz="36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</a:t>
            </a:r>
            <a:r>
              <a:rPr lang="ar-DZ" sz="36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معالجتها و</a:t>
            </a:r>
            <a:r>
              <a:rPr lang="fr-FR" sz="36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36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تخزينها </a:t>
            </a:r>
            <a:r>
              <a:rPr lang="ar-DZ" sz="36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</a:t>
            </a:r>
            <a:r>
              <a:rPr lang="ar-DZ" sz="36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إخراج </a:t>
            </a:r>
            <a:r>
              <a:rPr lang="ar-DZ" sz="36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المعلومات </a:t>
            </a:r>
            <a:r>
              <a:rPr lang="ar-DZ" sz="36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المطلوبة بإتباع  برامج مخزنة مسبقا.</a:t>
            </a:r>
            <a:endParaRPr lang="fr-FR" sz="36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3424" y="3740799"/>
            <a:ext cx="2959200" cy="2116769"/>
          </a:xfrm>
          <a:prstGeom prst="rect">
            <a:avLst/>
          </a:prstGeom>
        </p:spPr>
      </p:pic>
      <p:sp>
        <p:nvSpPr>
          <p:cNvPr id="5" name="Flèche gauche 4"/>
          <p:cNvSpPr/>
          <p:nvPr/>
        </p:nvSpPr>
        <p:spPr>
          <a:xfrm>
            <a:off x="7248128" y="4437112"/>
            <a:ext cx="3096344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gauche 5"/>
          <p:cNvSpPr/>
          <p:nvPr/>
        </p:nvSpPr>
        <p:spPr>
          <a:xfrm>
            <a:off x="1055440" y="4446240"/>
            <a:ext cx="2865232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659620" y="4057908"/>
            <a:ext cx="290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800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r>
              <a:rPr lang="ar-DZ" dirty="0"/>
              <a:t>استقبال (ادخال)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384292" y="4043232"/>
            <a:ext cx="259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عرض (اخراج) </a:t>
            </a:r>
            <a:endParaRPr lang="fr-FR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164388" y="5884456"/>
            <a:ext cx="340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800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r>
              <a:rPr lang="ar-DZ" dirty="0"/>
              <a:t>معالجة و تخزين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689100" y="4925596"/>
            <a:ext cx="290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800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pPr algn="ctr"/>
            <a:r>
              <a:rPr lang="ar-DZ" dirty="0" smtClean="0"/>
              <a:t>البيانات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55440" y="5022304"/>
            <a:ext cx="2900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800">
                <a:latin typeface="Al-Jazeera-Arabic-Bold" panose="01000500000000020006" pitchFamily="2" charset="-78"/>
                <a:cs typeface="Al-Jazeera-Arabic-Bold" panose="01000500000000020006" pitchFamily="2" charset="-78"/>
              </a:defRPr>
            </a:lvl1pPr>
          </a:lstStyle>
          <a:p>
            <a:pPr algn="ctr"/>
            <a:r>
              <a:rPr lang="ar-DZ" dirty="0" smtClean="0"/>
              <a:t>المعلومات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7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/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4" y="0"/>
            <a:ext cx="12199074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03512" y="1183020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علبة الإمداد بالكهرباء</a:t>
            </a:r>
            <a:endParaRPr lang="en-US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703512" y="4483540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اللوحة الأم</a:t>
            </a:r>
            <a:endParaRPr lang="en-U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703512" y="4792123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البطاقات الداخلية</a:t>
            </a:r>
            <a:endParaRPr lang="en-US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703512" y="5085184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الأقراص الداخلية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703512" y="5363924"/>
            <a:ext cx="302433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الأقراص ذات التركيب الخارجي</a:t>
            </a:r>
            <a:endParaRPr lang="en-US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703512" y="5651956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الأسلاك الداخلية</a:t>
            </a:r>
            <a:endParaRPr lang="en-US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3512" y="5939988"/>
            <a:ext cx="230425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الأسلاك الخارجية</a:t>
            </a:r>
            <a:endParaRPr lang="en-US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727848" y="404664"/>
            <a:ext cx="7200800" cy="6336704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42" y="1340768"/>
            <a:ext cx="6114349" cy="525658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707052" y="553089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b="1" dirty="0" smtClean="0"/>
              <a:t>مخطط تركيب الحاسوب ص 19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811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6"/>
    </mc:Choice>
    <mc:Fallback xmlns="">
      <p:transition spd="slow" advTm="1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DZ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تطبيق :</a:t>
            </a:r>
            <a:endParaRPr lang="en-US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" name="video montag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519" end="411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7170" y="1988840"/>
            <a:ext cx="8217659" cy="46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4034" y="982132"/>
            <a:ext cx="9642564" cy="1303867"/>
          </a:xfrm>
        </p:spPr>
        <p:txBody>
          <a:bodyPr/>
          <a:lstStyle/>
          <a:p>
            <a:r>
              <a:rPr lang="ar-DZ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ملاحظات مهمة :</a:t>
            </a:r>
            <a:endParaRPr lang="en-US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9457" y="2439365"/>
            <a:ext cx="10896597" cy="3318936"/>
          </a:xfrm>
        </p:spPr>
        <p:txBody>
          <a:bodyPr/>
          <a:lstStyle/>
          <a:p>
            <a:pPr algn="r" rtl="1"/>
            <a:r>
              <a:rPr lang="ar-DZ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إحترام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ترتيب خطوات التركيب على العمود 02 فلا نقدم خطوة عن خطوة</a:t>
            </a:r>
          </a:p>
          <a:p>
            <a:pPr algn="r" rtl="1"/>
            <a:r>
              <a:rPr lang="ar-DZ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إحترام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ترتيب المكونات على الشريط 03 </a:t>
            </a:r>
          </a:p>
          <a:p>
            <a:pPr algn="r" rtl="1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بالنسبة لكل مكون وجب إيجاد الوضعية المناسبة لوضعه أو  لتركيبه</a:t>
            </a:r>
          </a:p>
          <a:p>
            <a:pPr algn="r" rtl="1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المرور للخطوة الموالية للتركيب إلا في حالة </a:t>
            </a:r>
            <a:r>
              <a:rPr lang="ar-DZ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إنتهاء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المرحلة الحالية (ظهور </a:t>
            </a:r>
            <a:r>
              <a:rPr lang="fr-FR" dirty="0" smtClean="0">
                <a:latin typeface="+mj-lt"/>
                <a:cs typeface="Al-Jazeera-Arabic-Bold" panose="01000500000000020006" pitchFamily="2" charset="-78"/>
              </a:rPr>
              <a:t>OK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في الشريط 02 على اليسار)</a:t>
            </a:r>
          </a:p>
          <a:p>
            <a:pPr algn="r" rtl="1"/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0"/>
          <a:stretch/>
        </p:blipFill>
        <p:spPr>
          <a:xfrm>
            <a:off x="1761180" y="4440987"/>
            <a:ext cx="6035040" cy="2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4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"/>
    </mc:Choice>
    <mc:Fallback xmlns="">
      <p:transition spd="slow" advTm="177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sées 3"/>
          <p:cNvSpPr/>
          <p:nvPr/>
        </p:nvSpPr>
        <p:spPr>
          <a:xfrm>
            <a:off x="2123728" y="380714"/>
            <a:ext cx="7534622" cy="3089669"/>
          </a:xfrm>
          <a:prstGeom prst="cloudCallout">
            <a:avLst>
              <a:gd name="adj1" fmla="val -26707"/>
              <a:gd name="adj2" fmla="val 7724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Picture 1" descr="C:\Users\RIDHA\Downloads\صور المعلوماتية\Bonhomme-question-0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3512" y="3905672"/>
            <a:ext cx="2941886" cy="295232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843039" y="721887"/>
            <a:ext cx="6096000" cy="9161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>
              <a:lnSpc>
                <a:spcPct val="115000"/>
              </a:lnSpc>
              <a:spcAft>
                <a:spcPts val="1000"/>
              </a:spcAft>
            </a:pPr>
            <a:r>
              <a:rPr lang="ar-DZ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تعرفنا على </a:t>
            </a:r>
            <a:r>
              <a:rPr lang="ar-DZ" sz="2400" b="1" dirty="0" err="1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ماهو</a:t>
            </a:r>
            <a:r>
              <a:rPr lang="ar-DZ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 الحاسوب، الآن لنستطيع تجميعه و تركيبه وجب التعرف على ماذا ؟</a:t>
            </a:r>
            <a:r>
              <a:rPr lang="ar-SA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endParaRPr lang="fr-FR" sz="2400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3385" y="23591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ar-SA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فماهي مكونات </a:t>
            </a:r>
            <a:r>
              <a:rPr lang="ar-DZ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الحاسوب ؟؟</a:t>
            </a:r>
            <a:r>
              <a:rPr lang="ar-SA" sz="2400" b="1" dirty="0" smtClean="0">
                <a:solidFill>
                  <a:srgbClr val="FF0000"/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endParaRPr lang="fr-FR" sz="2400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99656" y="1679841"/>
            <a:ext cx="6096000" cy="4914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>
              <a:lnSpc>
                <a:spcPct val="115000"/>
              </a:lnSpc>
              <a:spcAft>
                <a:spcPts val="1000"/>
              </a:spcAft>
            </a:pPr>
            <a:r>
              <a:rPr lang="ar-DZ" sz="2400" b="1" dirty="0" smtClean="0">
                <a:solidFill>
                  <a:schemeClr val="accent6">
                    <a:lumMod val="50000"/>
                  </a:schemeClr>
                </a:solidFill>
                <a:effectLst/>
                <a:latin typeface="Al-Jazeera-Arabic-Bold" panose="01000500000000020006" pitchFamily="2" charset="-78"/>
                <a:ea typeface="Times New Roman" panose="02020603050405020304" pitchFamily="18" charset="0"/>
                <a:cs typeface="Al-Jazeera-Arabic-Bold" panose="01000500000000020006" pitchFamily="2" charset="-78"/>
              </a:rPr>
              <a:t>مكوناته</a:t>
            </a:r>
            <a:endParaRPr lang="fr-FR" sz="2400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006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647728" y="764704"/>
            <a:ext cx="5916150" cy="2015381"/>
            <a:chOff x="3287688" y="1844103"/>
            <a:chExt cx="5329262" cy="2015381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3287688" y="1844103"/>
              <a:ext cx="5112567" cy="1079500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ar-SA" sz="3600" b="1" dirty="0">
                  <a:solidFill>
                    <a:srgbClr val="660066"/>
                  </a:solidFill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مكونات الحاس</a:t>
              </a:r>
              <a:r>
                <a:rPr lang="ar-DZ" sz="3600" b="1" dirty="0">
                  <a:solidFill>
                    <a:srgbClr val="660066"/>
                  </a:solidFill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وب</a:t>
              </a:r>
              <a:endParaRPr lang="en-US" sz="3600" b="1" dirty="0">
                <a:solidFill>
                  <a:srgbClr val="660066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>
              <a:off x="5807968" y="2924446"/>
              <a:ext cx="695" cy="431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3576638" y="3356246"/>
              <a:ext cx="5040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3576638" y="3356246"/>
              <a:ext cx="0" cy="503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8616950" y="3356246"/>
              <a:ext cx="0" cy="503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7320136" y="2008661"/>
            <a:ext cx="4608512" cy="3622688"/>
            <a:chOff x="6685509" y="3045084"/>
            <a:chExt cx="5740279" cy="362268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6685509" y="3859484"/>
              <a:ext cx="5243833" cy="28082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ar-SA" sz="28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 rtl="1">
                <a:defRPr/>
              </a:pPr>
              <a:r>
                <a:rPr lang="ar-DZ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         </a:t>
              </a:r>
              <a:r>
                <a:rPr lang="ar-SA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مكونات </a:t>
              </a:r>
              <a:r>
                <a:rPr lang="ar-SA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مادية </a:t>
              </a:r>
            </a:p>
            <a:p>
              <a:pPr algn="ctr" rtl="1">
                <a:defRPr/>
              </a:pPr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(</a:t>
              </a:r>
              <a:r>
                <a:rPr lang="en-US" sz="28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Matériel</a:t>
              </a:r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)</a:t>
              </a:r>
              <a:r>
                <a:rPr lang="ar-DZ" sz="2800" b="1" dirty="0">
                  <a:solidFill>
                    <a:srgbClr val="CC005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:</a:t>
              </a:r>
              <a:endParaRPr lang="en-US" sz="2800" b="1" dirty="0">
                <a:solidFill>
                  <a:srgbClr val="CC005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>
                <a:defRPr/>
              </a:pPr>
              <a:r>
                <a:rPr lang="ar-SA" sz="2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هي كل ما نستطيع</a:t>
              </a:r>
            </a:p>
            <a:p>
              <a:pPr algn="ctr">
                <a:defRPr/>
              </a:pPr>
              <a:r>
                <a:rPr lang="ar-SA" sz="28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لمسه</a:t>
              </a:r>
              <a:endParaRPr 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>
                <a:defRPr/>
              </a:pPr>
              <a:r>
                <a:rPr lang="ar-SA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مثل : الفأرة</a:t>
              </a:r>
              <a:endPara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>
                <a:defRPr/>
              </a:pPr>
              <a:endParaRPr lang="en-US" sz="28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1117">
              <a:off x="9488268" y="3045084"/>
              <a:ext cx="2937520" cy="16288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3" name="Groupe 12"/>
          <p:cNvGrpSpPr/>
          <p:nvPr/>
        </p:nvGrpSpPr>
        <p:grpSpPr>
          <a:xfrm>
            <a:off x="1775520" y="2058646"/>
            <a:ext cx="4320480" cy="3572703"/>
            <a:chOff x="-286235" y="3096657"/>
            <a:chExt cx="5160825" cy="3572703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19336" y="3859485"/>
              <a:ext cx="4755254" cy="280987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rtl="1">
                <a:defRPr/>
              </a:pPr>
              <a:r>
                <a:rPr lang="ar-SA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مكونات برمجية</a:t>
              </a:r>
            </a:p>
            <a:p>
              <a:pPr algn="ctr" rtl="1">
                <a:defRPr/>
              </a:pPr>
              <a:r>
                <a:rPr lang="ar-SA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 </a:t>
              </a:r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(</a:t>
              </a:r>
              <a:r>
                <a:rPr lang="en-US" sz="28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Logiciel</a:t>
              </a:r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)</a:t>
              </a:r>
              <a:r>
                <a:rPr lang="ar-DZ" sz="2800" b="1" dirty="0">
                  <a:solidFill>
                    <a:srgbClr val="CC0053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:</a:t>
              </a:r>
              <a:endParaRPr lang="en-US" sz="2800" b="1" dirty="0">
                <a:solidFill>
                  <a:srgbClr val="CC005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endParaRPr>
            </a:p>
            <a:p>
              <a:pPr algn="ctr" rtl="1">
                <a:defRPr/>
              </a:pPr>
              <a:r>
                <a:rPr lang="ar-DZ" sz="2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مجموعة برامج تسمح </a:t>
              </a:r>
              <a:endParaRPr lang="ar-DZ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 rtl="1">
                <a:defRPr/>
              </a:pPr>
              <a:r>
                <a:rPr lang="ar-DZ" sz="28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باستعمال </a:t>
              </a:r>
              <a:r>
                <a:rPr lang="ar-DZ" sz="28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الحاسوب</a:t>
              </a:r>
              <a:endParaRPr lang="ar-SA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  <a:p>
              <a:pPr algn="ctr" rtl="1">
                <a:defRPr/>
              </a:pPr>
              <a:r>
                <a:rPr lang="ar-SA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مثل </a:t>
              </a:r>
              <a:r>
                <a:rPr lang="ar-DZ" sz="28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أنظمة التشغيل</a:t>
              </a:r>
              <a:endPara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111">
              <a:off x="-286235" y="3096657"/>
              <a:ext cx="3024336" cy="162880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1657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/>
          <p:cNvGrpSpPr/>
          <p:nvPr/>
        </p:nvGrpSpPr>
        <p:grpSpPr>
          <a:xfrm>
            <a:off x="4950526" y="3848192"/>
            <a:ext cx="5546262" cy="738664"/>
            <a:chOff x="3873543" y="4778603"/>
            <a:chExt cx="2356066" cy="738664"/>
          </a:xfrm>
        </p:grpSpPr>
        <p:sp>
          <p:nvSpPr>
            <p:cNvPr id="37" name="Rectangle 36"/>
            <p:cNvSpPr/>
            <p:nvPr/>
          </p:nvSpPr>
          <p:spPr>
            <a:xfrm>
              <a:off x="4388069" y="4778603"/>
              <a:ext cx="184154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ar-DZ" sz="2800" b="1" dirty="0" smtClean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وحدات المعالجة</a:t>
              </a:r>
              <a:endParaRPr lang="fr-FR" sz="2800" b="1" dirty="0"/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3873543" y="4836545"/>
              <a:ext cx="1937651" cy="67962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4879451" y="2424245"/>
            <a:ext cx="8003930" cy="768158"/>
            <a:chOff x="3873543" y="4748009"/>
            <a:chExt cx="3400090" cy="768158"/>
          </a:xfrm>
        </p:grpSpPr>
        <p:sp>
          <p:nvSpPr>
            <p:cNvPr id="40" name="Rectangle 39"/>
            <p:cNvSpPr/>
            <p:nvPr/>
          </p:nvSpPr>
          <p:spPr>
            <a:xfrm>
              <a:off x="4449969" y="4748009"/>
              <a:ext cx="28236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ar-DZ" sz="2800" b="1" dirty="0" smtClean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وحدات الإخراج</a:t>
              </a:r>
              <a:endParaRPr lang="fr-FR" sz="2800" b="1" dirty="0"/>
            </a:p>
          </p:txBody>
        </p:sp>
        <p:sp>
          <p:nvSpPr>
            <p:cNvPr id="41" name="Rectangle à coins arrondis 40"/>
            <p:cNvSpPr/>
            <p:nvPr/>
          </p:nvSpPr>
          <p:spPr>
            <a:xfrm>
              <a:off x="3873543" y="4836545"/>
              <a:ext cx="1937651" cy="67962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e 41"/>
          <p:cNvGrpSpPr/>
          <p:nvPr/>
        </p:nvGrpSpPr>
        <p:grpSpPr>
          <a:xfrm>
            <a:off x="4949189" y="1080585"/>
            <a:ext cx="5543390" cy="830997"/>
            <a:chOff x="3873543" y="4757994"/>
            <a:chExt cx="2354846" cy="830997"/>
          </a:xfrm>
        </p:grpSpPr>
        <p:sp>
          <p:nvSpPr>
            <p:cNvPr id="43" name="Rectangle 42"/>
            <p:cNvSpPr/>
            <p:nvPr/>
          </p:nvSpPr>
          <p:spPr>
            <a:xfrm>
              <a:off x="4413785" y="4757994"/>
              <a:ext cx="1814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ar-DZ" sz="3200" b="1" dirty="0" smtClean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وحدات الإدخال</a:t>
              </a:r>
              <a:endParaRPr lang="fr-FR" sz="3200" b="1" dirty="0"/>
            </a:p>
          </p:txBody>
        </p:sp>
        <p:sp>
          <p:nvSpPr>
            <p:cNvPr id="44" name="Rectangle à coins arrondis 43"/>
            <p:cNvSpPr/>
            <p:nvPr/>
          </p:nvSpPr>
          <p:spPr>
            <a:xfrm>
              <a:off x="3873543" y="4836545"/>
              <a:ext cx="1937651" cy="67962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4998580" y="5013175"/>
            <a:ext cx="5315912" cy="771799"/>
            <a:chOff x="3873543" y="4744368"/>
            <a:chExt cx="2258213" cy="771799"/>
          </a:xfrm>
        </p:grpSpPr>
        <p:sp>
          <p:nvSpPr>
            <p:cNvPr id="46" name="Rectangle 45"/>
            <p:cNvSpPr/>
            <p:nvPr/>
          </p:nvSpPr>
          <p:spPr>
            <a:xfrm>
              <a:off x="4299958" y="4744368"/>
              <a:ext cx="183179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ar-DZ" sz="2800" b="1" dirty="0" smtClean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وحدات التخزين </a:t>
              </a:r>
              <a:endParaRPr lang="fr-FR" sz="2800" b="1" dirty="0"/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3873543" y="4836545"/>
              <a:ext cx="1937651" cy="67962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2402" y="616119"/>
            <a:ext cx="1141989" cy="1242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0744" y="582542"/>
            <a:ext cx="1718929" cy="1242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890" y="604736"/>
            <a:ext cx="1407469" cy="1197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8" name="Picture 4" descr="http://www.ubergizmo.com/photos/2010/2/benq-lcd_46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9093" y="2398119"/>
            <a:ext cx="1177529" cy="980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9" name="Picture 3" descr="https://encrypted-tbn1.gstatic.com/images?q=tbn:ANd9GcStk5_Gwn82iQGppqH7P-Z4TdwCxtkGO0nM__riAztAi3WQq8_Z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43380" y="2323631"/>
            <a:ext cx="1303917" cy="10026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0" name="Picture 4" descr="http://img1.lesnumeriques.com/news/16/16047/samsung-laser-pas-cher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291" y="2398119"/>
            <a:ext cx="1256665" cy="967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1" name="Picture 6" descr="http://img.clubic.com/06825744-photo-disque-dur-seagate-samsung-spinpoin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46950" y="5044219"/>
            <a:ext cx="1145858" cy="8092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8" descr="http://media.ldlc.com/ld3/300/2009/LD000073013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65134" y="5236128"/>
            <a:ext cx="1150367" cy="9268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" name="Picture 2" descr="http://www.ability.com.tn/wp-content/uploads/2012/04/FLASH-DISK-HP-V175W-TUNISIE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25620" y="4941168"/>
            <a:ext cx="1310140" cy="10511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" name="Picture 2" descr="http://stat.homeshop18.com/homeshop18/images/productImages/96/16-gb-strontium-microsdhc-memory-card-class-10-sr16gtfc10a-medium_b83874b3f54e947f425830ef9346e895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639616" y="5636111"/>
            <a:ext cx="1164201" cy="7956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5" name="Picture 2" descr="http://1.bp.blogspot.com/-Ho8olUZN00o/UoCcpwDcQ5I/AAAAAAAAAHc/UtTRUsVf1k8/s1600/0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00525" y="3696821"/>
            <a:ext cx="1258441" cy="955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14" y="3808538"/>
            <a:ext cx="1343609" cy="71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7" name="Picture 2" descr="http://images.itnewsinfo.com/lmi/articles/originale/000000026005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74990" y="3711776"/>
            <a:ext cx="1149824" cy="1041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0" y="3875464"/>
            <a:ext cx="1392140" cy="628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5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8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3361" y="517770"/>
            <a:ext cx="8726016" cy="943000"/>
          </a:xfrm>
        </p:spPr>
        <p:txBody>
          <a:bodyPr>
            <a:noAutofit/>
          </a:bodyPr>
          <a:lstStyle/>
          <a:p>
            <a:pPr marL="742950" indent="-742950" algn="r" rtl="1">
              <a:buFont typeface="+mj-lt"/>
              <a:buAutoNum type="alphaUcPeriod"/>
            </a:pPr>
            <a:r>
              <a:rPr lang="ar-SA" sz="4000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الإدخال     </a:t>
            </a:r>
            <a:r>
              <a:rPr lang="fr-FR" sz="4000" dirty="0">
                <a:solidFill>
                  <a:srgbClr val="FF0000"/>
                </a:solidFill>
              </a:rPr>
              <a:t>Unités d’Entrée</a:t>
            </a:r>
            <a:r>
              <a:rPr lang="ar-SA" sz="4000" dirty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9749" y="3920889"/>
            <a:ext cx="2376491" cy="258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3303" y="3956617"/>
            <a:ext cx="2341209" cy="2585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35360" y="1988841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7938" algn="ctr">
              <a:defRPr/>
            </a:pPr>
            <a:r>
              <a:rPr lang="ar-SA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يتم عن طريقها إدخال البيانات والأوامر </a:t>
            </a:r>
            <a:r>
              <a:rPr lang="ar-SA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للحاس</a:t>
            </a:r>
            <a:r>
              <a:rPr lang="ar-DZ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</a:t>
            </a:r>
            <a:r>
              <a:rPr lang="ar-SA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 </a:t>
            </a:r>
            <a:r>
              <a:rPr lang="ar-SA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ومن أمثلتها: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963" y="2643146"/>
            <a:ext cx="8582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7938" algn="ctr" rtl="1">
              <a:defRPr/>
            </a:pP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لوحة المفاتيح 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clavier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)،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الفأرة 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souris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)،  الماسح الضوئي 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scanner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</a:t>
            </a:r>
            <a:endParaRPr lang="ar-SA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31347" y="3956617"/>
            <a:ext cx="2560597" cy="2492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9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199456" y="1069752"/>
            <a:ext cx="8726016" cy="943000"/>
          </a:xfrm>
        </p:spPr>
        <p:txBody>
          <a:bodyPr>
            <a:noAutofit/>
          </a:bodyPr>
          <a:lstStyle/>
          <a:p>
            <a:pPr marL="742950" indent="-742950" algn="r" rtl="1">
              <a:buFont typeface="+mj-lt"/>
              <a:buAutoNum type="alphaUcPeriod"/>
            </a:pPr>
            <a:r>
              <a:rPr lang="ar-SA" sz="4000" dirty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الإدخال     </a:t>
            </a:r>
            <a:r>
              <a:rPr lang="fr-FR" sz="4000" dirty="0">
                <a:solidFill>
                  <a:srgbClr val="FF0000"/>
                </a:solidFill>
              </a:rPr>
              <a:t>Unités d’Entrée</a:t>
            </a:r>
            <a:r>
              <a:rPr lang="ar-SA" sz="4000" dirty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98" y="1916832"/>
            <a:ext cx="7296150" cy="417646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934172" y="6105106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32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 المدرسي</a:t>
            </a:r>
            <a:endParaRPr lang="fr-FR" sz="32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993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ubergizmo.com/photos/2010/2/benq-lcd_46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74097" y="4204853"/>
            <a:ext cx="2518988" cy="2470999"/>
          </a:xfrm>
          <a:prstGeom prst="rect">
            <a:avLst/>
          </a:prstGeom>
          <a:noFill/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8204" y="1203648"/>
            <a:ext cx="10270745" cy="120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742950" indent="-742950" algn="ctr">
              <a:defRPr/>
            </a:pPr>
            <a:r>
              <a:rPr lang="ar-SA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هي التي يتم بواسطتها إخراج البيانات كالنصوص والصور والأصوات من 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الحا</a:t>
            </a:r>
            <a:r>
              <a:rPr lang="ar-DZ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سو</a:t>
            </a:r>
            <a:r>
              <a:rPr lang="ar-SA" sz="3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 </a:t>
            </a:r>
            <a:r>
              <a:rPr lang="ar-SA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ومن أمثلتها:</a:t>
            </a:r>
            <a:endParaRPr lang="en-US" sz="3200" b="1" dirty="0"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135560" y="260648"/>
            <a:ext cx="8726016" cy="9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r" rtl="1">
              <a:buFont typeface="+mj-lt"/>
              <a:buAutoNum type="alphaUcPeriod" startAt="2"/>
            </a:pP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وحدات </a:t>
            </a:r>
            <a:r>
              <a:rPr lang="ar-SA" sz="4000" dirty="0" err="1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الإ</a:t>
            </a:r>
            <a:r>
              <a:rPr lang="ar-DZ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خراج</a:t>
            </a:r>
            <a:r>
              <a:rPr lang="ar-SA" sz="40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   </a:t>
            </a:r>
            <a:r>
              <a:rPr lang="fr-FR" sz="4000" dirty="0" smtClean="0">
                <a:solidFill>
                  <a:srgbClr val="FF0000"/>
                </a:solidFill>
              </a:rPr>
              <a:t>Unités </a:t>
            </a:r>
            <a:r>
              <a:rPr lang="fr-FR" sz="4000" dirty="0">
                <a:solidFill>
                  <a:srgbClr val="FF0000"/>
                </a:solidFill>
              </a:rPr>
              <a:t>d</a:t>
            </a:r>
            <a:r>
              <a:rPr lang="en-US" sz="4000" dirty="0">
                <a:solidFill>
                  <a:srgbClr val="FF0000"/>
                </a:solidFill>
              </a:rPr>
              <a:t>e </a:t>
            </a:r>
            <a:r>
              <a:rPr lang="en-US" sz="4000" dirty="0" smtClean="0">
                <a:solidFill>
                  <a:srgbClr val="FF0000"/>
                </a:solidFill>
              </a:rPr>
              <a:t>sortie</a:t>
            </a:r>
            <a:r>
              <a:rPr lang="ar-SA" sz="4000" dirty="0" smtClean="0">
                <a:solidFill>
                  <a:srgbClr val="FF0000"/>
                </a:solidFill>
              </a:rPr>
              <a:t>  </a:t>
            </a:r>
            <a:endParaRPr lang="fr-FR" sz="4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5065" y="2822016"/>
            <a:ext cx="9217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738" indent="-7938" algn="ctr" rtl="1">
              <a:defRPr/>
            </a:pP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الشاشة 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écran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)،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مكبر الصوت 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haut parleur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)،  الطابعة (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imprimante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)</a:t>
            </a:r>
            <a:endParaRPr lang="ar-SA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" name="Picture 3" descr="https://encrypted-tbn1.gstatic.com/images?q=tbn:ANd9GcStk5_Gwn82iQGppqH7P-Z4TdwCxtkGO0nM__riAztAi3WQq8_Z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19936" y="4149080"/>
            <a:ext cx="2789360" cy="2526772"/>
          </a:xfrm>
          <a:prstGeom prst="rect">
            <a:avLst/>
          </a:prstGeom>
          <a:noFill/>
        </p:spPr>
      </p:pic>
      <p:pic>
        <p:nvPicPr>
          <p:cNvPr id="11" name="Picture 4" descr="http://img1.lesnumeriques.com/news/16/16047/samsung-laser-pas-ch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8324" y="4149080"/>
            <a:ext cx="2688276" cy="24384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166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3.7|4.9"/>
</p:tagLst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179C2A72-F026-4300-B399-81AC31CBCF59}" vid="{87E4D715-03A9-4A46-99A7-3334FE4471A8}"/>
    </a:ext>
  </a:extLst>
</a:theme>
</file>

<file path=ppt/theme/theme2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0</TotalTime>
  <Words>797</Words>
  <Application>Microsoft Office PowerPoint</Application>
  <PresentationFormat>Grand écran</PresentationFormat>
  <Paragraphs>147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32</vt:i4>
      </vt:variant>
    </vt:vector>
  </HeadingPairs>
  <TitlesOfParts>
    <vt:vector size="46" baseType="lpstr">
      <vt:lpstr>Al-Jazeera-Arabic-Bold</vt:lpstr>
      <vt:lpstr>Arial</vt:lpstr>
      <vt:lpstr>Calibri</vt:lpstr>
      <vt:lpstr>Calibri Light</vt:lpstr>
      <vt:lpstr>Garamond</vt:lpstr>
      <vt:lpstr>Gill Sans MT</vt:lpstr>
      <vt:lpstr>Impact</vt:lpstr>
      <vt:lpstr>Times New Roman</vt:lpstr>
      <vt:lpstr>Trebuchet MS</vt:lpstr>
      <vt:lpstr>Wingdings 3</vt:lpstr>
      <vt:lpstr>Thème1</vt:lpstr>
      <vt:lpstr>Facette</vt:lpstr>
      <vt:lpstr>Organique</vt:lpstr>
      <vt:lpstr>Thème Office</vt:lpstr>
      <vt:lpstr>الإشكالية :</vt:lpstr>
      <vt:lpstr>تجميع  الحاسوب</vt:lpstr>
      <vt:lpstr>1.تعريف الحاسوب   Ordinateur </vt:lpstr>
      <vt:lpstr>Présentation PowerPoint</vt:lpstr>
      <vt:lpstr>Présentation PowerPoint</vt:lpstr>
      <vt:lpstr>Présentation PowerPoint</vt:lpstr>
      <vt:lpstr>وحدات الإدخال     Unités d’Entrée  </vt:lpstr>
      <vt:lpstr>وحدات الإدخال     Unités d’Entrée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4.تمثيل البيانات في الذاكرة :</vt:lpstr>
      <vt:lpstr>4.تمثيل البيانات في الذاكرة :</vt:lpstr>
      <vt:lpstr>4.تمثيل البيانات في الذاكرة :</vt:lpstr>
      <vt:lpstr>التقويم:</vt:lpstr>
      <vt:lpstr>Présentation PowerPoint</vt:lpstr>
      <vt:lpstr>Présentation PowerPoint</vt:lpstr>
      <vt:lpstr>التطبيق:</vt:lpstr>
      <vt:lpstr>المجال : بيئة التعامل مع الحاسوب الوحدة : تجميع الحاسوب</vt:lpstr>
      <vt:lpstr>Présentation PowerPoint</vt:lpstr>
      <vt:lpstr>مراحل البرنامج :</vt:lpstr>
      <vt:lpstr>Présentation PowerPoint</vt:lpstr>
      <vt:lpstr>Présentation PowerPoint</vt:lpstr>
      <vt:lpstr>تطبيق :</vt:lpstr>
      <vt:lpstr>ملاحظات مهمة :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المجال : بيئة التعامل مع الحاسوب</dc:title>
  <dc:creator>linda</dc:creator>
  <cp:lastModifiedBy>bakhta leila linda</cp:lastModifiedBy>
  <cp:revision>75</cp:revision>
  <dcterms:created xsi:type="dcterms:W3CDTF">2017-10-04T03:24:57Z</dcterms:created>
  <dcterms:modified xsi:type="dcterms:W3CDTF">2024-10-01T13:52:21Z</dcterms:modified>
</cp:coreProperties>
</file>